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8671" autoAdjust="0"/>
  </p:normalViewPr>
  <p:slideViewPr>
    <p:cSldViewPr>
      <p:cViewPr>
        <p:scale>
          <a:sx n="100" d="100"/>
          <a:sy n="100" d="100"/>
        </p:scale>
        <p:origin x="-3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ΤΜΗΜΑ ΠΑΡΑΓΩΓΗΣ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77611-3B7F-4FCD-A90A-7BA47B9054ED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62F55-8D80-4436-9427-AE58C6378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04349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ΤΜΗΜΑ ΠΑΡΑΓΩΓΗΣ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7DC4F-4BE0-418D-ACDE-F1C3D659B7F6}" type="datetimeFigureOut">
              <a:rPr lang="el-GR" smtClean="0"/>
              <a:t>7/5/2020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1708-450F-4948-A00A-C270223D2B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21969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11708-450F-4948-A00A-C270223D2B61}" type="slidenum">
              <a:rPr lang="el-GR" smtClean="0"/>
              <a:t>2</a:t>
            </a:fld>
            <a:endParaRPr lang="el-GR"/>
          </a:p>
        </p:txBody>
      </p:sp>
      <p:sp>
        <p:nvSpPr>
          <p:cNvPr id="5" name="Θέση κεφαλίδας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l-GR" smtClean="0"/>
              <a:t>ΤΜΗΜΑ ΠΑΡΑΓΩΓΗΣ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22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11708-450F-4948-A00A-C270223D2B61}" type="slidenum">
              <a:rPr lang="el-GR" smtClean="0"/>
              <a:t>3</a:t>
            </a:fld>
            <a:endParaRPr lang="el-GR"/>
          </a:p>
        </p:txBody>
      </p:sp>
      <p:sp>
        <p:nvSpPr>
          <p:cNvPr id="5" name="Θέση κεφαλίδας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l-GR" smtClean="0"/>
              <a:t>ΤΜΗΜΑ ΠΑΡΑΓΩΓΗΣ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345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11708-450F-4948-A00A-C270223D2B61}" type="slidenum">
              <a:rPr lang="el-GR" smtClean="0"/>
              <a:t>4</a:t>
            </a:fld>
            <a:endParaRPr lang="el-GR"/>
          </a:p>
        </p:txBody>
      </p:sp>
      <p:sp>
        <p:nvSpPr>
          <p:cNvPr id="5" name="Θέση κεφαλίδας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l-GR" smtClean="0"/>
              <a:t>ΤΜΗΜΑ ΠΑΡΑΓΩΓΗΣ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80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E823-1343-4BF8-BDA5-B6DD55D9972F}" type="datetime1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533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E2B6-BE06-48E8-8326-536DA4664182}" type="datetime1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42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F9BD-D26A-451C-8FF4-2D9C73EB85C5}" type="datetime1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635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363D-2767-4D87-9867-EF26824E15B8}" type="datetime1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257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FB0B-A211-4B0E-942A-29AB0A8ED131}" type="datetime1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066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F926-955F-49F7-B25A-D0BF3BED81E3}" type="datetime1">
              <a:rPr lang="el-GR" smtClean="0"/>
              <a:t>7/5/2020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974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B87D-4000-4BE1-93E3-39ABE83591E2}" type="datetime1">
              <a:rPr lang="el-GR" smtClean="0"/>
              <a:t>7/5/2020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96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C0C-F425-4918-AFFC-ABFF371C0694}" type="datetime1">
              <a:rPr lang="el-GR" smtClean="0"/>
              <a:t>7/5/2020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647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529-CD49-48CD-BF1C-E4EC4452A61F}" type="datetime1">
              <a:rPr lang="el-GR" smtClean="0"/>
              <a:t>7/5/2020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82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B904-CA87-4185-8B20-32151493DF54}" type="datetime1">
              <a:rPr lang="el-GR" smtClean="0"/>
              <a:t>7/5/2020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241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31F5-687A-4D36-B469-23DBE5563A69}" type="datetime1">
              <a:rPr lang="el-GR" smtClean="0"/>
              <a:t>7/5/2020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825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F86B-D003-452D-9287-61089F86346C}" type="datetime1">
              <a:rPr lang="el-GR" smtClean="0"/>
              <a:t>7/5/2020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ΒΙΟΜΗΧΑΝΙΑ  ΓΑΛΑΚΤΟΚΟΜΙΚΩΝ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10C3D-FDA2-4720-A2AE-3F0D65CE6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692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FF00"/>
                </a:solidFill>
              </a:rPr>
              <a:t>ΠΑΡΑΔΕΙΓΜΑ ΒΙΟΜΗΧΑΝΙΑΣ </a:t>
            </a:r>
            <a:br>
              <a:rPr lang="el-GR" sz="3200" dirty="0" smtClean="0">
                <a:solidFill>
                  <a:srgbClr val="FFFF00"/>
                </a:solidFill>
              </a:rPr>
            </a:br>
            <a:r>
              <a:rPr lang="el-GR" sz="2800" dirty="0" smtClean="0">
                <a:solidFill>
                  <a:srgbClr val="FFFF00"/>
                </a:solidFill>
              </a:rPr>
              <a:t>ΤΜΗΜΑ ΠΑΡΑΓΩΓΗΣ</a:t>
            </a:r>
            <a:endParaRPr lang="el-GR" sz="2800" dirty="0">
              <a:solidFill>
                <a:srgbClr val="FFFF00"/>
              </a:solidFill>
            </a:endParaRP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67544" y="4149080"/>
            <a:ext cx="8229600" cy="16561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dirty="0" smtClean="0">
                <a:solidFill>
                  <a:srgbClr val="92D050"/>
                </a:solidFill>
              </a:rPr>
              <a:t>Στο παράδειγμα του Τμήματος που βλέπετε παρακάτω </a:t>
            </a:r>
            <a:r>
              <a:rPr lang="el-GR" sz="2800" dirty="0" smtClean="0">
                <a:solidFill>
                  <a:srgbClr val="FFFF00"/>
                </a:solidFill>
              </a:rPr>
              <a:t>προσαρμόστε</a:t>
            </a:r>
            <a:r>
              <a:rPr lang="el-GR" sz="2800" dirty="0" smtClean="0">
                <a:solidFill>
                  <a:srgbClr val="92D050"/>
                </a:solidFill>
              </a:rPr>
              <a:t> τα δικά σας </a:t>
            </a:r>
            <a:r>
              <a:rPr lang="el-GR" sz="2800" dirty="0" smtClean="0">
                <a:solidFill>
                  <a:srgbClr val="FFFF00"/>
                </a:solidFill>
              </a:rPr>
              <a:t>δεδομένα</a:t>
            </a:r>
            <a:r>
              <a:rPr lang="el-GR" sz="2800" dirty="0" smtClean="0">
                <a:solidFill>
                  <a:srgbClr val="92D050"/>
                </a:solidFill>
              </a:rPr>
              <a:t> για </a:t>
            </a:r>
            <a:r>
              <a:rPr lang="el-GR" sz="2800" dirty="0" smtClean="0">
                <a:solidFill>
                  <a:srgbClr val="FFFF00"/>
                </a:solidFill>
              </a:rPr>
              <a:t>το προϊόν </a:t>
            </a:r>
            <a:r>
              <a:rPr lang="el-GR" sz="2800" dirty="0" smtClean="0">
                <a:solidFill>
                  <a:srgbClr val="92D050"/>
                </a:solidFill>
              </a:rPr>
              <a:t>που έχετε επιλέξει στη βιομηχανία παραγωγής</a:t>
            </a:r>
            <a:r>
              <a:rPr lang="el-GR" dirty="0" smtClean="0">
                <a:solidFill>
                  <a:srgbClr val="92D050"/>
                </a:solidFill>
              </a:rPr>
              <a:t>.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1</a:t>
            </a:fld>
            <a:endParaRPr lang="el-GR" dirty="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540060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2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el-GR" sz="3200" dirty="0">
                <a:solidFill>
                  <a:srgbClr val="FFFF00"/>
                </a:solidFill>
              </a:rPr>
              <a:t/>
            </a:r>
            <a:br>
              <a:rPr lang="el-GR" sz="3200" dirty="0">
                <a:solidFill>
                  <a:srgbClr val="FFFF00"/>
                </a:solidFill>
              </a:rPr>
            </a:br>
            <a:r>
              <a:rPr lang="el-GR" sz="3200" dirty="0" smtClean="0">
                <a:solidFill>
                  <a:srgbClr val="FFFF00"/>
                </a:solidFill>
              </a:rPr>
              <a:t/>
            </a:r>
            <a:br>
              <a:rPr lang="el-GR" sz="3200" dirty="0" smtClean="0">
                <a:solidFill>
                  <a:srgbClr val="FFFF00"/>
                </a:solidFill>
              </a:rPr>
            </a:br>
            <a:r>
              <a:rPr lang="el-GR" sz="3600" dirty="0" smtClean="0">
                <a:solidFill>
                  <a:srgbClr val="FFFF00"/>
                </a:solidFill>
              </a:rPr>
              <a:t>ΒΙΟΜΗΧΑΝΙΑ ΠΑΡΑΓΩΓΗΣ 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l-GR" sz="3100" dirty="0" smtClean="0">
                <a:solidFill>
                  <a:srgbClr val="FFFF00"/>
                </a:solidFill>
              </a:rPr>
              <a:t>ΓΑΛΑΚΤΟΚΟΜΙΚΩΝ</a:t>
            </a:r>
            <a:r>
              <a:rPr lang="el-GR" sz="3600" dirty="0" smtClean="0">
                <a:solidFill>
                  <a:srgbClr val="FFFF00"/>
                </a:solidFill>
              </a:rPr>
              <a:t/>
            </a:r>
            <a:br>
              <a:rPr lang="el-GR" sz="3600" dirty="0" smtClean="0">
                <a:solidFill>
                  <a:srgbClr val="FFFF00"/>
                </a:solidFill>
              </a:rPr>
            </a:br>
            <a:r>
              <a:rPr lang="el-GR" sz="3600" dirty="0" smtClean="0">
                <a:solidFill>
                  <a:srgbClr val="FFFF00"/>
                </a:solidFill>
              </a:rPr>
              <a:t/>
            </a:r>
            <a:br>
              <a:rPr lang="el-GR" sz="3600" dirty="0" smtClean="0">
                <a:solidFill>
                  <a:srgbClr val="FFFF00"/>
                </a:solidFill>
              </a:rPr>
            </a:b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ΒΙΟΜΗΧΑΝΙΑ </a:t>
            </a:r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 smtClean="0">
                <a:solidFill>
                  <a:srgbClr val="FFFF00"/>
                </a:solidFill>
              </a:rPr>
              <a:t>ΓΑΛΑΚΤΟΚΟΜΙΚΩΝ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2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491" y="1916832"/>
            <a:ext cx="129614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33056"/>
            <a:ext cx="129614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8742"/>
            <a:ext cx="129274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91" y="3989834"/>
            <a:ext cx="1296144" cy="1959446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989834"/>
            <a:ext cx="1292745" cy="195830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918743"/>
            <a:ext cx="1296144" cy="207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43708" y="0"/>
            <a:ext cx="4752528" cy="72008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FFFF00"/>
                </a:solidFill>
              </a:rPr>
              <a:t>ΤΜΗΜΑ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l-GR" sz="2800" dirty="0" smtClean="0">
                <a:solidFill>
                  <a:srgbClr val="FFFF00"/>
                </a:solidFill>
              </a:rPr>
              <a:t> ΠΑΡΑΓΩΓΗΣ</a:t>
            </a:r>
            <a:endParaRPr lang="el-GR" sz="2800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2852936"/>
            <a:ext cx="822960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>
                <a:solidFill>
                  <a:srgbClr val="FFFF00"/>
                </a:solidFill>
              </a:rPr>
              <a:t>Ενέργειες του τμήματος:</a:t>
            </a:r>
            <a:endParaRPr lang="el-GR" sz="2800" dirty="0" smtClean="0"/>
          </a:p>
          <a:p>
            <a:r>
              <a:rPr lang="el-GR" sz="2400" dirty="0" smtClean="0">
                <a:solidFill>
                  <a:srgbClr val="FFFF00"/>
                </a:solidFill>
              </a:rPr>
              <a:t>Επιλέγει </a:t>
            </a:r>
            <a:r>
              <a:rPr lang="el-GR" sz="2400" dirty="0" smtClean="0">
                <a:solidFill>
                  <a:srgbClr val="92D050"/>
                </a:solidFill>
              </a:rPr>
              <a:t>το προϊόν και </a:t>
            </a:r>
            <a:r>
              <a:rPr lang="el-GR" sz="2400" dirty="0" smtClean="0">
                <a:solidFill>
                  <a:srgbClr val="FFFF00"/>
                </a:solidFill>
              </a:rPr>
              <a:t>προγραμματίζει </a:t>
            </a:r>
            <a:r>
              <a:rPr lang="el-GR" sz="2400" dirty="0" smtClean="0">
                <a:solidFill>
                  <a:srgbClr val="92D050"/>
                </a:solidFill>
              </a:rPr>
              <a:t>την</a:t>
            </a:r>
            <a:r>
              <a:rPr lang="el-GR" sz="2400" dirty="0" smtClean="0">
                <a:solidFill>
                  <a:srgbClr val="FFFF00"/>
                </a:solidFill>
              </a:rPr>
              <a:t> </a:t>
            </a:r>
            <a:r>
              <a:rPr lang="el-GR" sz="2400" dirty="0" smtClean="0">
                <a:solidFill>
                  <a:srgbClr val="92D050"/>
                </a:solidFill>
              </a:rPr>
              <a:t>ποσότητα</a:t>
            </a:r>
            <a:r>
              <a:rPr lang="el-GR" sz="2400" dirty="0" smtClean="0">
                <a:solidFill>
                  <a:srgbClr val="FFFF00"/>
                </a:solidFill>
              </a:rPr>
              <a:t> </a:t>
            </a:r>
            <a:r>
              <a:rPr lang="el-GR" sz="2400" dirty="0" smtClean="0">
                <a:solidFill>
                  <a:srgbClr val="92D050"/>
                </a:solidFill>
              </a:rPr>
              <a:t>για παραγωγή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Καθορίζει </a:t>
            </a:r>
            <a:r>
              <a:rPr lang="el-GR" sz="2400" dirty="0" smtClean="0">
                <a:solidFill>
                  <a:srgbClr val="92D050"/>
                </a:solidFill>
              </a:rPr>
              <a:t>τη γραμμή παραγωγής</a:t>
            </a:r>
            <a:r>
              <a:rPr lang="el-GR" sz="2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Εκτελεί </a:t>
            </a:r>
            <a:r>
              <a:rPr lang="el-GR" sz="2400" dirty="0" smtClean="0">
                <a:solidFill>
                  <a:srgbClr val="92D050"/>
                </a:solidFill>
              </a:rPr>
              <a:t>τη διαδικασία</a:t>
            </a:r>
            <a:r>
              <a:rPr lang="el-GR" sz="2400" dirty="0" smtClean="0">
                <a:solidFill>
                  <a:srgbClr val="FFFF00"/>
                </a:solidFill>
              </a:rPr>
              <a:t> </a:t>
            </a:r>
            <a:r>
              <a:rPr lang="el-GR" sz="2400" dirty="0" smtClean="0">
                <a:solidFill>
                  <a:srgbClr val="92D050"/>
                </a:solidFill>
              </a:rPr>
              <a:t>παραγωγής</a:t>
            </a:r>
          </a:p>
          <a:p>
            <a:pPr lvl="0" algn="just"/>
            <a:r>
              <a:rPr lang="el-GR" sz="2400" dirty="0">
                <a:solidFill>
                  <a:srgbClr val="FFFF00"/>
                </a:solidFill>
              </a:rPr>
              <a:t>Συνεργάζεται </a:t>
            </a:r>
            <a:r>
              <a:rPr lang="el-GR" sz="2200" dirty="0">
                <a:solidFill>
                  <a:srgbClr val="92D050"/>
                </a:solidFill>
              </a:rPr>
              <a:t>με Τμ. </a:t>
            </a:r>
            <a:r>
              <a:rPr lang="el-GR" sz="2200" dirty="0" smtClean="0">
                <a:solidFill>
                  <a:srgbClr val="92D050"/>
                </a:solidFill>
              </a:rPr>
              <a:t>Σχεδιασμού </a:t>
            </a:r>
            <a:r>
              <a:rPr lang="el-GR" sz="2200" dirty="0">
                <a:solidFill>
                  <a:srgbClr val="92D050"/>
                </a:solidFill>
              </a:rPr>
              <a:t>– </a:t>
            </a:r>
            <a:r>
              <a:rPr lang="el-GR" sz="2200" dirty="0" smtClean="0">
                <a:solidFill>
                  <a:srgbClr val="92D050"/>
                </a:solidFill>
              </a:rPr>
              <a:t>Μάρκετινγκ </a:t>
            </a:r>
            <a:r>
              <a:rPr lang="el-GR" sz="2200" dirty="0">
                <a:solidFill>
                  <a:srgbClr val="92D050"/>
                </a:solidFill>
              </a:rPr>
              <a:t>– </a:t>
            </a:r>
            <a:r>
              <a:rPr lang="el-GR" sz="2200" dirty="0" smtClean="0">
                <a:solidFill>
                  <a:srgbClr val="92D050"/>
                </a:solidFill>
              </a:rPr>
              <a:t>Προμηθειών -Οικονομικών </a:t>
            </a:r>
            <a:r>
              <a:rPr lang="el-GR" sz="2200" dirty="0">
                <a:solidFill>
                  <a:srgbClr val="92D050"/>
                </a:solidFill>
              </a:rPr>
              <a:t>–- </a:t>
            </a:r>
            <a:r>
              <a:rPr lang="el-GR" sz="2200" dirty="0" err="1" smtClean="0">
                <a:solidFill>
                  <a:srgbClr val="92D050"/>
                </a:solidFill>
              </a:rPr>
              <a:t>Ποιοτ.ελέγχου</a:t>
            </a:r>
            <a:r>
              <a:rPr lang="el-GR" sz="2200" dirty="0" smtClean="0">
                <a:solidFill>
                  <a:srgbClr val="92D050"/>
                </a:solidFill>
              </a:rPr>
              <a:t> </a:t>
            </a:r>
            <a:r>
              <a:rPr lang="el-GR" sz="2200" dirty="0">
                <a:solidFill>
                  <a:srgbClr val="92D050"/>
                </a:solidFill>
              </a:rPr>
              <a:t>- </a:t>
            </a:r>
            <a:r>
              <a:rPr lang="el-GR" sz="2200" dirty="0" smtClean="0">
                <a:solidFill>
                  <a:srgbClr val="92D050"/>
                </a:solidFill>
              </a:rPr>
              <a:t>Ασφάλειας</a:t>
            </a:r>
            <a:endParaRPr lang="el-GR" sz="22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FFFF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FFFF00"/>
                </a:solidFill>
              </a:rPr>
              <a:t>ΒΙΟΜΗΧΑΝΙΑ  ΓΑΛΑΚΤΟΚΟΜΙΚΩΝ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3</a:t>
            </a:fld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64704"/>
            <a:ext cx="540060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19256" cy="634082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l-GR" sz="3200" dirty="0" smtClean="0">
                <a:solidFill>
                  <a:srgbClr val="FFFF00"/>
                </a:solidFill>
              </a:rPr>
              <a:t/>
            </a:r>
            <a:br>
              <a:rPr lang="el-GR" sz="3200" dirty="0" smtClean="0">
                <a:solidFill>
                  <a:srgbClr val="FFFF00"/>
                </a:solidFill>
              </a:rPr>
            </a:br>
            <a:r>
              <a:rPr lang="el-GR" sz="3200" dirty="0" smtClean="0">
                <a:solidFill>
                  <a:srgbClr val="FFFF00"/>
                </a:solidFill>
              </a:rPr>
              <a:t/>
            </a:r>
            <a:br>
              <a:rPr lang="el-GR" sz="3200" dirty="0" smtClean="0">
                <a:solidFill>
                  <a:srgbClr val="FFFF00"/>
                </a:solidFill>
              </a:rPr>
            </a:br>
            <a:endParaRPr lang="el-GR" sz="3200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/>
          </a:bodyPr>
          <a:lstStyle/>
          <a:p>
            <a:pPr lvl="0" algn="just"/>
            <a:r>
              <a:rPr lang="el-GR" sz="2800" dirty="0" smtClean="0">
                <a:solidFill>
                  <a:srgbClr val="FFFF00"/>
                </a:solidFill>
              </a:rPr>
              <a:t>Επιλέγει </a:t>
            </a:r>
            <a:r>
              <a:rPr lang="el-GR" sz="2800" dirty="0" smtClean="0">
                <a:solidFill>
                  <a:srgbClr val="92D050"/>
                </a:solidFill>
              </a:rPr>
              <a:t>το</a:t>
            </a:r>
            <a:r>
              <a:rPr lang="el-GR" sz="2800" dirty="0" smtClean="0">
                <a:solidFill>
                  <a:srgbClr val="FFFF00"/>
                </a:solidFill>
              </a:rPr>
              <a:t> </a:t>
            </a:r>
            <a:r>
              <a:rPr lang="el-GR" sz="2800" dirty="0" smtClean="0">
                <a:solidFill>
                  <a:srgbClr val="92D050"/>
                </a:solidFill>
              </a:rPr>
              <a:t>προϊόν για παραγωγή</a:t>
            </a:r>
          </a:p>
          <a:p>
            <a:pPr marL="0" lvl="0" indent="0" algn="just">
              <a:buNone/>
            </a:pPr>
            <a:endParaRPr lang="el-GR" sz="2800" dirty="0">
              <a:solidFill>
                <a:srgbClr val="92D050"/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rgbClr val="FFFF00"/>
                </a:solidFill>
              </a:rPr>
              <a:t>Επιλέγει </a:t>
            </a:r>
            <a:r>
              <a:rPr lang="el-GR" sz="2400" dirty="0" smtClean="0">
                <a:solidFill>
                  <a:srgbClr val="92D050"/>
                </a:solidFill>
              </a:rPr>
              <a:t>(πλάνο παραγωγής) να παραχθούν τα </a:t>
            </a:r>
            <a:r>
              <a:rPr lang="el-GR" sz="2400" dirty="0" smtClean="0">
                <a:solidFill>
                  <a:srgbClr val="FFFF00"/>
                </a:solidFill>
              </a:rPr>
              <a:t>προϊόντα Α,Β</a:t>
            </a:r>
            <a:r>
              <a:rPr lang="el-GR" sz="2400" dirty="0" smtClean="0">
                <a:solidFill>
                  <a:srgbClr val="92D050"/>
                </a:solidFill>
              </a:rPr>
              <a:t>,… πχ. το παγωτό  με γεύση σοκολάτα, βανίλια, φράουλα σε διάφορες συσκευασίες και μεγέθη.</a:t>
            </a:r>
            <a:endParaRPr lang="el-GR" sz="1600" dirty="0" smtClean="0">
              <a:solidFill>
                <a:srgbClr val="92D050"/>
              </a:solidFill>
            </a:endParaRPr>
          </a:p>
          <a:p>
            <a:pPr marL="0" lvl="0" indent="0" algn="just">
              <a:buNone/>
            </a:pPr>
            <a:endParaRPr lang="el-GR" sz="1800" dirty="0">
              <a:solidFill>
                <a:srgbClr val="FFFF00"/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rgbClr val="FFFF00"/>
                </a:solidFill>
              </a:rPr>
              <a:t>Προγραμματίζει  </a:t>
            </a:r>
            <a:r>
              <a:rPr lang="el-GR" sz="2400" dirty="0" smtClean="0">
                <a:solidFill>
                  <a:srgbClr val="92D050"/>
                </a:solidFill>
              </a:rPr>
              <a:t>την </a:t>
            </a:r>
            <a:r>
              <a:rPr lang="el-GR" sz="2400" dirty="0" smtClean="0">
                <a:solidFill>
                  <a:srgbClr val="FFFF00"/>
                </a:solidFill>
              </a:rPr>
              <a:t>ποσότητα</a:t>
            </a:r>
            <a:r>
              <a:rPr lang="el-GR" sz="2400" dirty="0" smtClean="0">
                <a:solidFill>
                  <a:srgbClr val="92D050"/>
                </a:solidFill>
              </a:rPr>
              <a:t> που θα παραχθεί για κάθε είδος (</a:t>
            </a:r>
            <a:r>
              <a:rPr lang="el-GR" sz="2400" dirty="0" err="1" smtClean="0">
                <a:solidFill>
                  <a:srgbClr val="92D050"/>
                </a:solidFill>
              </a:rPr>
              <a:t>σοκολάτα,φράουλα</a:t>
            </a:r>
            <a:r>
              <a:rPr lang="el-GR" sz="2400" dirty="0" smtClean="0">
                <a:solidFill>
                  <a:srgbClr val="92D050"/>
                </a:solidFill>
              </a:rPr>
              <a:t>) - </a:t>
            </a:r>
            <a:r>
              <a:rPr lang="el-GR" sz="2400" dirty="0" err="1" smtClean="0">
                <a:solidFill>
                  <a:srgbClr val="92D050"/>
                </a:solidFill>
              </a:rPr>
              <a:t>μέγεθος,για</a:t>
            </a:r>
            <a:r>
              <a:rPr lang="el-GR" sz="2400" dirty="0">
                <a:solidFill>
                  <a:srgbClr val="92D050"/>
                </a:solidFill>
              </a:rPr>
              <a:t> </a:t>
            </a:r>
            <a:r>
              <a:rPr lang="el-GR" sz="2400" dirty="0" err="1" smtClean="0">
                <a:solidFill>
                  <a:srgbClr val="92D050"/>
                </a:solidFill>
              </a:rPr>
              <a:t>χρον.διάστημα</a:t>
            </a:r>
            <a:r>
              <a:rPr lang="el-GR" sz="2400" dirty="0" smtClean="0">
                <a:solidFill>
                  <a:srgbClr val="92D050"/>
                </a:solidFill>
              </a:rPr>
              <a:t>  ημέρας/εβδομάδας/μήνα </a:t>
            </a:r>
            <a:endParaRPr lang="en-US" sz="2400" dirty="0" smtClean="0">
              <a:solidFill>
                <a:srgbClr val="92D050"/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ΒΙΟΜΗΧΑΝΙΑ  ΓΑΛΑΚΤΟΚΟΜΙΚΩΝ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81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3200" dirty="0" smtClean="0">
                <a:solidFill>
                  <a:srgbClr val="FFFF00"/>
                </a:solidFill>
                <a:ea typeface="+mn-ea"/>
                <a:cs typeface="+mn-cs"/>
              </a:rPr>
              <a:t/>
            </a:r>
            <a:br>
              <a:rPr lang="el-GR" sz="3200" dirty="0" smtClean="0">
                <a:solidFill>
                  <a:srgbClr val="FFFF00"/>
                </a:solidFill>
                <a:ea typeface="+mn-ea"/>
                <a:cs typeface="+mn-cs"/>
              </a:rPr>
            </a:b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FFFF00"/>
                </a:solidFill>
              </a:rPr>
              <a:t>Καθορίζει </a:t>
            </a:r>
            <a:r>
              <a:rPr lang="el-GR" sz="2800" dirty="0" smtClean="0">
                <a:solidFill>
                  <a:srgbClr val="92D050"/>
                </a:solidFill>
              </a:rPr>
              <a:t>τη γραμμή παραγωγής</a:t>
            </a:r>
            <a:endParaRPr lang="en-US" sz="28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l-GR" sz="2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sz="2800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rgbClr val="FFFF00"/>
                </a:solidFill>
              </a:rPr>
              <a:t>Ελέγχει </a:t>
            </a:r>
            <a:r>
              <a:rPr lang="el-GR" sz="2400" dirty="0" smtClean="0">
                <a:solidFill>
                  <a:srgbClr val="92D050"/>
                </a:solidFill>
              </a:rPr>
              <a:t>τον</a:t>
            </a:r>
            <a:r>
              <a:rPr lang="el-GR" sz="2400" dirty="0" smtClean="0">
                <a:solidFill>
                  <a:srgbClr val="FFFF00"/>
                </a:solidFill>
              </a:rPr>
              <a:t> εξοπλισμό - μηχανήματα  - ενέργεια  </a:t>
            </a:r>
            <a:r>
              <a:rPr lang="el-GR" sz="2400" dirty="0" smtClean="0">
                <a:solidFill>
                  <a:srgbClr val="92D050"/>
                </a:solidFill>
              </a:rPr>
              <a:t>που θα χρειαστεί για τη συγκεκριμένη παραγωγή των προϊόντων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2400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rgbClr val="FFFF00"/>
                </a:solidFill>
              </a:rPr>
              <a:t>Φροντίζει </a:t>
            </a:r>
            <a:r>
              <a:rPr lang="el-GR" sz="2400" dirty="0" smtClean="0">
                <a:solidFill>
                  <a:srgbClr val="92D050"/>
                </a:solidFill>
              </a:rPr>
              <a:t>για τη</a:t>
            </a:r>
            <a:r>
              <a:rPr lang="el-GR" sz="2400" dirty="0" smtClean="0">
                <a:solidFill>
                  <a:srgbClr val="FFFF00"/>
                </a:solidFill>
              </a:rPr>
              <a:t> διαθεσιμότητα  </a:t>
            </a:r>
            <a:r>
              <a:rPr lang="el-GR" sz="2400" dirty="0" smtClean="0">
                <a:solidFill>
                  <a:srgbClr val="92D050"/>
                </a:solidFill>
              </a:rPr>
              <a:t>του</a:t>
            </a:r>
            <a:r>
              <a:rPr lang="el-GR" sz="2400" dirty="0" smtClean="0">
                <a:solidFill>
                  <a:srgbClr val="FFFF00"/>
                </a:solidFill>
              </a:rPr>
              <a:t> </a:t>
            </a:r>
            <a:r>
              <a:rPr lang="el-GR" sz="2400" dirty="0" smtClean="0">
                <a:solidFill>
                  <a:srgbClr val="92D050"/>
                </a:solidFill>
              </a:rPr>
              <a:t>προσωπικού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2400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rgbClr val="FFFF00"/>
                </a:solidFill>
              </a:rPr>
              <a:t>Σχεδιάζει  </a:t>
            </a:r>
            <a:r>
              <a:rPr lang="el-GR" sz="2400" dirty="0" smtClean="0">
                <a:solidFill>
                  <a:srgbClr val="92D050"/>
                </a:solidFill>
              </a:rPr>
              <a:t>ενέργειες για τυχόν προβλήματα -</a:t>
            </a:r>
            <a:r>
              <a:rPr lang="el-GR" sz="2400" dirty="0" smtClean="0">
                <a:solidFill>
                  <a:srgbClr val="FFFF00"/>
                </a:solidFill>
              </a:rPr>
              <a:t> πλάνο έκτακτης ανάγκης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ΒΙΟΜΗΧΑΝΙΑ  ΓΑΛΑΚΤΟΚΟΜΙΚΩΝ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14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ΒΙΟΜΗΧΑΝΙΑ  ΓΑΛΑΚΤΟΚΟΜΙΚΩΝ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0C3D-FDA2-4720-A2AE-3F0D65CE6629}" type="slidenum">
              <a:rPr lang="el-GR" smtClean="0"/>
              <a:t>6</a:t>
            </a:fld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4294967295"/>
          </p:nvPr>
        </p:nvSpPr>
        <p:spPr>
          <a:xfrm>
            <a:off x="755576" y="692696"/>
            <a:ext cx="8136904" cy="374441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l-GR" sz="11200" dirty="0" smtClean="0">
                <a:solidFill>
                  <a:srgbClr val="FFFF00"/>
                </a:solidFill>
              </a:rPr>
              <a:t>Εκτελεί </a:t>
            </a:r>
            <a:r>
              <a:rPr lang="el-GR" sz="11200" dirty="0" smtClean="0">
                <a:solidFill>
                  <a:srgbClr val="92D050"/>
                </a:solidFill>
              </a:rPr>
              <a:t>τη διαδικασία παραγωγής</a:t>
            </a:r>
          </a:p>
          <a:p>
            <a:pPr algn="just"/>
            <a:endParaRPr lang="el-GR" sz="11200" dirty="0">
              <a:solidFill>
                <a:srgbClr val="FFFF00"/>
              </a:solidFill>
            </a:endParaRPr>
          </a:p>
          <a:p>
            <a:pPr algn="just"/>
            <a:endParaRPr lang="el-GR" sz="11200" dirty="0" smtClean="0">
              <a:solidFill>
                <a:srgbClr val="FFFF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9600" dirty="0" smtClean="0">
                <a:solidFill>
                  <a:srgbClr val="FFFF00"/>
                </a:solidFill>
              </a:rPr>
              <a:t> </a:t>
            </a:r>
            <a:r>
              <a:rPr lang="el-GR" sz="9600" dirty="0" smtClean="0">
                <a:solidFill>
                  <a:srgbClr val="FFFF00"/>
                </a:solidFill>
              </a:rPr>
              <a:t>Επιβλέπει</a:t>
            </a:r>
            <a:r>
              <a:rPr lang="en-US" sz="9600" dirty="0" smtClean="0">
                <a:solidFill>
                  <a:srgbClr val="FFFF00"/>
                </a:solidFill>
              </a:rPr>
              <a:t> </a:t>
            </a:r>
            <a:r>
              <a:rPr lang="el-GR" sz="9600" dirty="0" smtClean="0">
                <a:solidFill>
                  <a:srgbClr val="FFFF00"/>
                </a:solidFill>
              </a:rPr>
              <a:t> </a:t>
            </a:r>
            <a:r>
              <a:rPr lang="el-GR" sz="9600" dirty="0" smtClean="0">
                <a:solidFill>
                  <a:srgbClr val="92D050"/>
                </a:solidFill>
              </a:rPr>
              <a:t>για τη </a:t>
            </a:r>
            <a:r>
              <a:rPr lang="el-GR" sz="9600" dirty="0" smtClean="0">
                <a:solidFill>
                  <a:srgbClr val="FFFF00"/>
                </a:solidFill>
              </a:rPr>
              <a:t>σωστή λειτουργία </a:t>
            </a:r>
            <a:r>
              <a:rPr lang="el-GR" sz="9600" dirty="0" smtClean="0">
                <a:solidFill>
                  <a:srgbClr val="92D050"/>
                </a:solidFill>
              </a:rPr>
              <a:t>της διαδικασίας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l-GR" sz="9600" dirty="0" smtClean="0">
              <a:solidFill>
                <a:srgbClr val="92D05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9600" dirty="0" smtClean="0">
                <a:solidFill>
                  <a:srgbClr val="FFFF00"/>
                </a:solidFill>
              </a:rPr>
              <a:t> Ελέγχει δείγματα  </a:t>
            </a:r>
            <a:r>
              <a:rPr lang="el-GR" sz="9600" dirty="0" smtClean="0">
                <a:solidFill>
                  <a:srgbClr val="92D050"/>
                </a:solidFill>
              </a:rPr>
              <a:t>προϊόντων (προδιαγραφές - </a:t>
            </a:r>
            <a:r>
              <a:rPr lang="en-US" sz="9600" dirty="0" smtClean="0">
                <a:solidFill>
                  <a:srgbClr val="92D050"/>
                </a:solidFill>
              </a:rPr>
              <a:t>HACCP,</a:t>
            </a:r>
            <a:r>
              <a:rPr lang="el-GR" sz="9600" dirty="0" smtClean="0">
                <a:solidFill>
                  <a:srgbClr val="92D050"/>
                </a:solidFill>
              </a:rPr>
              <a:t> </a:t>
            </a:r>
            <a:r>
              <a:rPr lang="en-US" sz="9600" dirty="0" smtClean="0">
                <a:solidFill>
                  <a:srgbClr val="92D050"/>
                </a:solidFill>
              </a:rPr>
              <a:t>ISO,</a:t>
            </a:r>
            <a:r>
              <a:rPr lang="el-GR" sz="9600" dirty="0" smtClean="0">
                <a:solidFill>
                  <a:srgbClr val="92D050"/>
                </a:solidFill>
              </a:rPr>
              <a:t>ΕΛΟΤ)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l-GR" sz="9600" dirty="0" smtClean="0">
              <a:solidFill>
                <a:srgbClr val="92D05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9600" dirty="0" smtClean="0">
                <a:solidFill>
                  <a:srgbClr val="FFFF00"/>
                </a:solidFill>
              </a:rPr>
              <a:t> Επεμβαίνει  </a:t>
            </a:r>
            <a:r>
              <a:rPr lang="el-GR" sz="9600" dirty="0" smtClean="0">
                <a:solidFill>
                  <a:srgbClr val="92D050"/>
                </a:solidFill>
              </a:rPr>
              <a:t>για την</a:t>
            </a:r>
            <a:r>
              <a:rPr lang="el-GR" sz="9600" dirty="0" smtClean="0">
                <a:solidFill>
                  <a:srgbClr val="FFFF00"/>
                </a:solidFill>
              </a:rPr>
              <a:t> διόρθωση </a:t>
            </a:r>
            <a:r>
              <a:rPr lang="el-GR" sz="9600" dirty="0" smtClean="0">
                <a:solidFill>
                  <a:srgbClr val="92D050"/>
                </a:solidFill>
              </a:rPr>
              <a:t>προβλημάτων</a:t>
            </a:r>
          </a:p>
        </p:txBody>
      </p:sp>
    </p:spTree>
    <p:extLst>
      <p:ext uri="{BB962C8B-B14F-4D97-AF65-F5344CB8AC3E}">
        <p14:creationId xmlns:p14="http://schemas.microsoft.com/office/powerpoint/2010/main" val="32518354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201</Words>
  <Application>Microsoft Office PowerPoint</Application>
  <PresentationFormat>Προβολή στην οθόνη (4:3)</PresentationFormat>
  <Paragraphs>49</Paragraphs>
  <Slides>6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ΠΑΡΑΔΕΙΓΜΑ ΒΙΟΜΗΧΑΝΙΑΣ  ΤΜΗΜΑ ΠΑΡΑΓΩΓΗΣ</vt:lpstr>
      <vt:lpstr>  ΒΙΟΜΗΧΑΝΙΑ ΠΑΡΑΓΩΓΗΣ  ΓΑΛΑΚΤΟΚΟΜΙΚΩΝ  </vt:lpstr>
      <vt:lpstr>ΤΜΗΜΑ  ΠΑΡΑΓΩΓΗΣ</vt:lpstr>
      <vt:lpstr>  </vt:lpstr>
      <vt:lpstr>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ΒΙΟΜΗΧΑΝΙΑ ΠΑΡΑΓΩΓΗΣ ………………………….(προϊόν)</dc:title>
  <dc:creator>mandy</dc:creator>
  <cp:lastModifiedBy>mandy</cp:lastModifiedBy>
  <cp:revision>63</cp:revision>
  <dcterms:created xsi:type="dcterms:W3CDTF">2020-05-01T10:55:13Z</dcterms:created>
  <dcterms:modified xsi:type="dcterms:W3CDTF">2020-05-07T13:01:06Z</dcterms:modified>
</cp:coreProperties>
</file>